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7" r:id="rId5"/>
    <p:sldId id="712" r:id="rId6"/>
    <p:sldId id="260" r:id="rId7"/>
    <p:sldId id="739" r:id="rId8"/>
    <p:sldId id="768" r:id="rId9"/>
    <p:sldId id="723" r:id="rId10"/>
    <p:sldId id="765" r:id="rId11"/>
    <p:sldId id="767" r:id="rId12"/>
    <p:sldId id="758" r:id="rId13"/>
    <p:sldId id="533" r:id="rId14"/>
    <p:sldId id="759" r:id="rId15"/>
    <p:sldId id="760" r:id="rId16"/>
    <p:sldId id="769" r:id="rId17"/>
    <p:sldId id="766" r:id="rId18"/>
    <p:sldId id="745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2D219B-D341-4327-BE12-9B58544C7E77}" v="13" dt="2022-09-15T03:08:39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268" autoAdjust="0"/>
  </p:normalViewPr>
  <p:slideViewPr>
    <p:cSldViewPr snapToGrid="0" snapToObjects="1">
      <p:cViewPr varScale="1">
        <p:scale>
          <a:sx n="109" d="100"/>
          <a:sy n="109" d="100"/>
        </p:scale>
        <p:origin x="1656" y="90"/>
      </p:cViewPr>
      <p:guideLst>
        <p:guide orient="horz" pos="184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go Trummar Andersen" userId="5003fe5a-44d6-40e1-bd83-735d431c5bf6" providerId="ADAL" clId="{A02D219B-D341-4327-BE12-9B58544C7E77}"/>
    <pc:docChg chg="custSel addSld modSld sldOrd">
      <pc:chgData name="Viggo Trummar Andersen" userId="5003fe5a-44d6-40e1-bd83-735d431c5bf6" providerId="ADAL" clId="{A02D219B-D341-4327-BE12-9B58544C7E77}" dt="2022-09-15T03:08:39.839" v="101"/>
      <pc:docMkLst>
        <pc:docMk/>
      </pc:docMkLst>
      <pc:sldChg chg="delSp add mod ord">
        <pc:chgData name="Viggo Trummar Andersen" userId="5003fe5a-44d6-40e1-bd83-735d431c5bf6" providerId="ADAL" clId="{A02D219B-D341-4327-BE12-9B58544C7E77}" dt="2022-09-15T02:42:10.876" v="62" actId="478"/>
        <pc:sldMkLst>
          <pc:docMk/>
          <pc:sldMk cId="564431711" sldId="257"/>
        </pc:sldMkLst>
        <pc:spChg chg="del">
          <ac:chgData name="Viggo Trummar Andersen" userId="5003fe5a-44d6-40e1-bd83-735d431c5bf6" providerId="ADAL" clId="{A02D219B-D341-4327-BE12-9B58544C7E77}" dt="2022-09-15T02:42:10.876" v="62" actId="478"/>
          <ac:spMkLst>
            <pc:docMk/>
            <pc:sldMk cId="564431711" sldId="257"/>
            <ac:spMk id="3" creationId="{BDE8ABD7-7B6A-B194-7557-57441B08605B}"/>
          </ac:spMkLst>
        </pc:spChg>
      </pc:sldChg>
      <pc:sldChg chg="add ord">
        <pc:chgData name="Viggo Trummar Andersen" userId="5003fe5a-44d6-40e1-bd83-735d431c5bf6" providerId="ADAL" clId="{A02D219B-D341-4327-BE12-9B58544C7E77}" dt="2022-09-15T02:53:03.119" v="98"/>
        <pc:sldMkLst>
          <pc:docMk/>
          <pc:sldMk cId="880614744" sldId="260"/>
        </pc:sldMkLst>
      </pc:sldChg>
      <pc:sldChg chg="add">
        <pc:chgData name="Viggo Trummar Andersen" userId="5003fe5a-44d6-40e1-bd83-735d431c5bf6" providerId="ADAL" clId="{A02D219B-D341-4327-BE12-9B58544C7E77}" dt="2022-09-15T01:59:18.599" v="37"/>
        <pc:sldMkLst>
          <pc:docMk/>
          <pc:sldMk cId="2854303035" sldId="533"/>
        </pc:sldMkLst>
      </pc:sldChg>
      <pc:sldChg chg="add ord">
        <pc:chgData name="Viggo Trummar Andersen" userId="5003fe5a-44d6-40e1-bd83-735d431c5bf6" providerId="ADAL" clId="{A02D219B-D341-4327-BE12-9B58544C7E77}" dt="2022-09-15T02:52:13.677" v="87"/>
        <pc:sldMkLst>
          <pc:docMk/>
          <pc:sldMk cId="1308650303" sldId="712"/>
        </pc:sldMkLst>
      </pc:sldChg>
      <pc:sldChg chg="add">
        <pc:chgData name="Viggo Trummar Andersen" userId="5003fe5a-44d6-40e1-bd83-735d431c5bf6" providerId="ADAL" clId="{A02D219B-D341-4327-BE12-9B58544C7E77}" dt="2022-09-15T02:42:39.295" v="63"/>
        <pc:sldMkLst>
          <pc:docMk/>
          <pc:sldMk cId="4021773181" sldId="723"/>
        </pc:sldMkLst>
      </pc:sldChg>
      <pc:sldChg chg="add">
        <pc:chgData name="Viggo Trummar Andersen" userId="5003fe5a-44d6-40e1-bd83-735d431c5bf6" providerId="ADAL" clId="{A02D219B-D341-4327-BE12-9B58544C7E77}" dt="2022-09-15T03:08:39.839" v="101"/>
        <pc:sldMkLst>
          <pc:docMk/>
          <pc:sldMk cId="669416375" sldId="745"/>
        </pc:sldMkLst>
      </pc:sldChg>
      <pc:sldChg chg="add">
        <pc:chgData name="Viggo Trummar Andersen" userId="5003fe5a-44d6-40e1-bd83-735d431c5bf6" providerId="ADAL" clId="{A02D219B-D341-4327-BE12-9B58544C7E77}" dt="2022-09-15T01:59:18.599" v="37"/>
        <pc:sldMkLst>
          <pc:docMk/>
          <pc:sldMk cId="3414235818" sldId="758"/>
        </pc:sldMkLst>
      </pc:sldChg>
      <pc:sldChg chg="ord modNotesTx">
        <pc:chgData name="Viggo Trummar Andersen" userId="5003fe5a-44d6-40e1-bd83-735d431c5bf6" providerId="ADAL" clId="{A02D219B-D341-4327-BE12-9B58544C7E77}" dt="2022-09-15T03:08:37.317" v="100"/>
        <pc:sldMkLst>
          <pc:docMk/>
          <pc:sldMk cId="564144596" sldId="766"/>
        </pc:sldMkLst>
      </pc:sldChg>
      <pc:sldChg chg="addSp modSp add mod">
        <pc:chgData name="Viggo Trummar Andersen" userId="5003fe5a-44d6-40e1-bd83-735d431c5bf6" providerId="ADAL" clId="{A02D219B-D341-4327-BE12-9B58544C7E77}" dt="2022-09-15T02:00:40.897" v="56" actId="20577"/>
        <pc:sldMkLst>
          <pc:docMk/>
          <pc:sldMk cId="990010757" sldId="767"/>
        </pc:sldMkLst>
        <pc:spChg chg="add mod">
          <ac:chgData name="Viggo Trummar Andersen" userId="5003fe5a-44d6-40e1-bd83-735d431c5bf6" providerId="ADAL" clId="{A02D219B-D341-4327-BE12-9B58544C7E77}" dt="2022-09-15T02:00:40.897" v="56" actId="20577"/>
          <ac:spMkLst>
            <pc:docMk/>
            <pc:sldMk cId="990010757" sldId="767"/>
            <ac:spMk id="3" creationId="{F2755C10-1341-B271-06E3-6305A83ACDD7}"/>
          </ac:spMkLst>
        </pc:spChg>
        <pc:picChg chg="mod">
          <ac:chgData name="Viggo Trummar Andersen" userId="5003fe5a-44d6-40e1-bd83-735d431c5bf6" providerId="ADAL" clId="{A02D219B-D341-4327-BE12-9B58544C7E77}" dt="2022-09-15T02:00:36.777" v="54" actId="1076"/>
          <ac:picMkLst>
            <pc:docMk/>
            <pc:sldMk cId="990010757" sldId="767"/>
            <ac:picMk id="7" creationId="{B6CCDE1C-9267-9BAB-1724-17A93BDDA85E}"/>
          </ac:picMkLst>
        </pc:picChg>
        <pc:picChg chg="mod">
          <ac:chgData name="Viggo Trummar Andersen" userId="5003fe5a-44d6-40e1-bd83-735d431c5bf6" providerId="ADAL" clId="{A02D219B-D341-4327-BE12-9B58544C7E77}" dt="2022-09-15T02:00:31.191" v="52" actId="1076"/>
          <ac:picMkLst>
            <pc:docMk/>
            <pc:sldMk cId="990010757" sldId="767"/>
            <ac:picMk id="9" creationId="{790A5A36-F918-623D-623B-1169F9F41AE1}"/>
          </ac:picMkLst>
        </pc:picChg>
      </pc:sldChg>
      <pc:sldChg chg="addSp modSp new mod modAnim">
        <pc:chgData name="Viggo Trummar Andersen" userId="5003fe5a-44d6-40e1-bd83-735d431c5bf6" providerId="ADAL" clId="{A02D219B-D341-4327-BE12-9B58544C7E77}" dt="2022-09-15T02:52:23.950" v="96" actId="20577"/>
        <pc:sldMkLst>
          <pc:docMk/>
          <pc:sldMk cId="744865316" sldId="768"/>
        </pc:sldMkLst>
        <pc:spChg chg="mod">
          <ac:chgData name="Viggo Trummar Andersen" userId="5003fe5a-44d6-40e1-bd83-735d431c5bf6" providerId="ADAL" clId="{A02D219B-D341-4327-BE12-9B58544C7E77}" dt="2022-09-15T02:52:23.950" v="96" actId="20577"/>
          <ac:spMkLst>
            <pc:docMk/>
            <pc:sldMk cId="744865316" sldId="768"/>
            <ac:spMk id="2" creationId="{530ED79A-FA21-79BF-EB0D-38E5866EABD8}"/>
          </ac:spMkLst>
        </pc:spChg>
        <pc:spChg chg="mod">
          <ac:chgData name="Viggo Trummar Andersen" userId="5003fe5a-44d6-40e1-bd83-735d431c5bf6" providerId="ADAL" clId="{A02D219B-D341-4327-BE12-9B58544C7E77}" dt="2022-09-15T02:43:17.819" v="68" actId="14100"/>
          <ac:spMkLst>
            <pc:docMk/>
            <pc:sldMk cId="744865316" sldId="768"/>
            <ac:spMk id="3" creationId="{4CAD5AE7-EB5F-4BD6-9B43-8D95F90F3079}"/>
          </ac:spMkLst>
        </pc:spChg>
        <pc:picChg chg="add mod">
          <ac:chgData name="Viggo Trummar Andersen" userId="5003fe5a-44d6-40e1-bd83-735d431c5bf6" providerId="ADAL" clId="{A02D219B-D341-4327-BE12-9B58544C7E77}" dt="2022-09-15T02:46:25.574" v="71" actId="1076"/>
          <ac:picMkLst>
            <pc:docMk/>
            <pc:sldMk cId="744865316" sldId="768"/>
            <ac:picMk id="7" creationId="{5707D4C2-01B6-B67E-53AF-6415D28CC4B4}"/>
          </ac:picMkLst>
        </pc:picChg>
      </pc:sldChg>
      <pc:sldChg chg="addSp modSp new mod modNotesTx">
        <pc:chgData name="Viggo Trummar Andersen" userId="5003fe5a-44d6-40e1-bd83-735d431c5bf6" providerId="ADAL" clId="{A02D219B-D341-4327-BE12-9B58544C7E77}" dt="2022-09-15T02:51:18.047" v="85" actId="20577"/>
        <pc:sldMkLst>
          <pc:docMk/>
          <pc:sldMk cId="716582882" sldId="769"/>
        </pc:sldMkLst>
        <pc:spChg chg="add mod">
          <ac:chgData name="Viggo Trummar Andersen" userId="5003fe5a-44d6-40e1-bd83-735d431c5bf6" providerId="ADAL" clId="{A02D219B-D341-4327-BE12-9B58544C7E77}" dt="2022-09-15T02:50:20.651" v="79" actId="20577"/>
          <ac:spMkLst>
            <pc:docMk/>
            <pc:sldMk cId="716582882" sldId="769"/>
            <ac:spMk id="7" creationId="{F8394F70-860B-0D33-8A6B-A9FEC81F8C2F}"/>
          </ac:spMkLst>
        </pc:spChg>
        <pc:picChg chg="add mod">
          <ac:chgData name="Viggo Trummar Andersen" userId="5003fe5a-44d6-40e1-bd83-735d431c5bf6" providerId="ADAL" clId="{A02D219B-D341-4327-BE12-9B58544C7E77}" dt="2022-09-15T02:50:27.425" v="80" actId="14100"/>
          <ac:picMkLst>
            <pc:docMk/>
            <pc:sldMk cId="716582882" sldId="769"/>
            <ac:picMk id="1026" creationId="{AB36DDBB-C633-F4B3-7956-17049849A2E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C0AB1-7777-EA48-9872-393DAA530DA8}" type="datetimeFigureOut">
              <a:rPr lang="en-US" smtClean="0"/>
              <a:t>9/15/2022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33263-C1CE-E34A-AD46-7ADCC45736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21099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59900-1D02-0848-AA82-6ED8C4CCA000}" type="datetimeFigureOut">
              <a:rPr lang="en-US" smtClean="0"/>
              <a:t>9/15/2022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E6AF7-0F88-4448-99BD-1AC252BB1A7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8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building</a:t>
            </a:r>
            <a:r>
              <a:rPr lang="nb-NO" dirty="0"/>
              <a:t> </a:t>
            </a:r>
            <a:r>
              <a:rPr lang="nb-NO" dirty="0" err="1"/>
              <a:t>Thinking</a:t>
            </a:r>
            <a:r>
              <a:rPr lang="nb-NO" dirty="0"/>
              <a:t> </a:t>
            </a:r>
            <a:r>
              <a:rPr lang="nb-NO" dirty="0" err="1"/>
              <a:t>Classroom</a:t>
            </a:r>
            <a:r>
              <a:rPr lang="nb-NO" dirty="0"/>
              <a:t> Framework. 4 </a:t>
            </a:r>
            <a:r>
              <a:rPr lang="nb-NO" dirty="0" err="1"/>
              <a:t>toolkits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9DED0-CC63-4765-8004-FA68E7E4467A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426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</a:t>
            </a:r>
            <a:r>
              <a:rPr lang="nb-N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cats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nb-N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disaster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Forklare kakediagrammet.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P.L. har fulgt de veldig gode lærerne ved flere skolene. 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57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Lisa, Nicolai og Mattias var på overnattingsbesøk hos bestefar og bestemor. Der var det en boks med mange kaker. Barnebarna skulle få kaker dagen etter.</a:t>
            </a:r>
          </a:p>
          <a:p>
            <a:pPr algn="l"/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Da Lisa hadde lagt seg, klarte ikke Nicolai å vente lenger. Han fant kakeboksen og tok </a:t>
            </a:r>
            <a:r>
              <a:rPr lang="nb-NO" b="0" i="0" dirty="0">
                <a:solidFill>
                  <a:srgbClr val="313233"/>
                </a:solidFill>
                <a:effectLst/>
                <a:latin typeface="MJXc-TeX-main-R"/>
              </a:rPr>
              <a:t>1/5</a:t>
            </a:r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 av kakene. Før Mattias skulle legge seg tok han </a:t>
            </a:r>
            <a:r>
              <a:rPr lang="nb-NO" b="0" i="0" dirty="0">
                <a:solidFill>
                  <a:srgbClr val="313233"/>
                </a:solidFill>
                <a:effectLst/>
                <a:latin typeface="MJXc-TeX-main-R"/>
              </a:rPr>
              <a:t>1/</a:t>
            </a:r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4 av kakene som da var i boksen. Lille Lisa var tidlig oppe og tok to kaker. Da bestemor kom, så hun at det bare var 22 kaker igjen.</a:t>
            </a:r>
          </a:p>
          <a:p>
            <a:pPr algn="l"/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Hvor mange kaker hadde det vært i boksen?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AB736-DB2E-1949-AF3F-0EEFD96B30A5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3277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Lisa, Nicolai og Mattias var på overnattingsbesøk hos bestefar og bestemor. Der var det en boks med mange kaker. Barnebarna skulle få kaker dagen etter.</a:t>
            </a:r>
          </a:p>
          <a:p>
            <a:pPr algn="l"/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Da Lisa hadde lagt seg, klarte ikke Nicolai å vente lenger. Han fant kakeboksen og tok </a:t>
            </a:r>
            <a:r>
              <a:rPr lang="nb-NO" b="0" i="0" dirty="0">
                <a:solidFill>
                  <a:srgbClr val="313233"/>
                </a:solidFill>
                <a:effectLst/>
                <a:latin typeface="MJXc-TeX-main-R"/>
              </a:rPr>
              <a:t>1/5</a:t>
            </a:r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 av kakene. Før Mattias skulle legge seg tok han </a:t>
            </a:r>
            <a:r>
              <a:rPr lang="nb-NO" b="0" i="0" dirty="0">
                <a:solidFill>
                  <a:srgbClr val="313233"/>
                </a:solidFill>
                <a:effectLst/>
                <a:latin typeface="MJXc-TeX-main-R"/>
              </a:rPr>
              <a:t>1/</a:t>
            </a:r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4 av kakene som da var i boksen. Lille Lisa var tidlig oppe og tok to kaker. Da bestemor kom, så hun at det bare var 22 kaker igjen.</a:t>
            </a:r>
          </a:p>
          <a:p>
            <a:pPr algn="l"/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Hvor mange kaker hadde det vært i boksen?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AB736-DB2E-1949-AF3F-0EEFD96B30A5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675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AB736-DB2E-1949-AF3F-0EEFD96B30A5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741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AB736-DB2E-1949-AF3F-0EEFD96B30A5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4978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Three thieves need to cross a river. Thief A, has 1000 gold coins, thief B has 700 coins, and thief C has 300 coins. 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There is a boat which can carry a maximum of 2 objects at a time. The problem is that if a thief is left with an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amount of coins more than his own, then he will runaway with that. The same rule applies for two thieves.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4100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Ligger som fil: Undervisningsnotat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869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https://www.matematikksenteret.no/kompetanseutvikling/mam/mam-modellen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66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2042319"/>
            <a:ext cx="4316012" cy="1551781"/>
          </a:xfrm>
        </p:spPr>
        <p:txBody>
          <a:bodyPr anchor="b"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39243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370975-CB35-024B-B5C8-CC31BB415381}" type="datetime1">
              <a:rPr lang="nb-NO" smtClean="0"/>
              <a:t>15.09.2022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94536" y="37735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6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0" y="213305"/>
            <a:ext cx="2748460" cy="1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2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70A0-F4AF-784C-82F6-8AA1CFD90576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05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0D644-D198-0544-B930-C1227F213393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421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FAC7-51C0-EB4D-8A36-361A05B74186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9126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53A1-9BB4-164E-AE9A-3854EA41B1DD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6329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D11A-E878-5944-926B-84A43B6D9342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8832850" cy="4476610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1631015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4070" y="219282"/>
            <a:ext cx="8831090" cy="4476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latin typeface="Times New Roman"/>
                <a:cs typeface="Times New Roman"/>
              </a:defRPr>
            </a:lvl1pPr>
          </a:lstStyle>
          <a:p>
            <a:pPr lvl="0"/>
            <a:r>
              <a:rPr lang="nb-NO" dirty="0"/>
              <a:t>«</a:t>
            </a:r>
            <a:r>
              <a:rPr lang="nb-NO" dirty="0" err="1"/>
              <a:t>Quote</a:t>
            </a:r>
            <a:r>
              <a:rPr lang="nb-NO" dirty="0"/>
              <a:t>»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111DA-76AE-8F46-BEBF-1D6B9C6BEB4F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6504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B25DD-6713-8646-A9CE-34E0FC3C79B1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288000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 userDrawn="1"/>
        </p:nvSpPr>
        <p:spPr>
          <a:xfrm>
            <a:off x="6105160" y="165723"/>
            <a:ext cx="2880000" cy="5355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 userDrawn="1"/>
        </p:nvSpPr>
        <p:spPr>
          <a:xfrm>
            <a:off x="3129615" y="165723"/>
            <a:ext cx="288000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27945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10349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54071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3129615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6103490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420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F687F6-0F14-1E41-AF45-4EB96B35BEF9}" type="datetime1">
              <a:rPr lang="nb-NO" smtClean="0"/>
              <a:t>15.09.2022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2691003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rgbClr val="007C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505C71-5114-4041-8843-6E0D12AB0A8F}" type="datetime1">
              <a:rPr lang="nb-NO" smtClean="0"/>
              <a:t>15.09.2022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7546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B4730F5-AE65-5140-BD05-EA72359814C6}" type="datetime1">
              <a:rPr lang="nb-NO" smtClean="0"/>
              <a:t>15.09.2022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431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3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841CCA-6F93-A549-95CB-E276D5693E6D}" type="datetime1">
              <a:rPr lang="nb-NO" smtClean="0"/>
              <a:t>15.09.2022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1883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E289D1-7343-444E-8D43-BAC46CA07C99}" type="datetime1">
              <a:rPr lang="nb-NO" smtClean="0"/>
              <a:t>15.09.2022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694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7188A-05D0-420A-B1D5-9F32BEB38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E29B-21A9-4401-A463-A3708899F80D}" type="datetimeFigureOut">
              <a:rPr lang="nb-NO" smtClean="0"/>
              <a:t>15.09.2022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ADFE2-B822-4322-8337-5A30CF3A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C397B-3995-48C9-8F99-E3FD17BE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A4C6A-7394-4C90-A49F-09CD5777A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7981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71078-590B-47C5-A5A0-470A6FDA11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2022-09-15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700468-AF9E-4B6E-AF3D-7332BE2CD177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886825" y="979885"/>
            <a:ext cx="914400" cy="68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435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53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2A3-06B6-6749-9F7A-2916A03F484F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73870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540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946D-D622-424F-8802-2FB8329B651D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485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E1C8-95FA-0C44-B65E-22A00A393EAE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8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84E7-553A-544F-B01D-3C7B5F9972AA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30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8A71-EED5-D543-A9ED-B6BEFC298E42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1303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6484-330E-984C-9882-A81E3DD5BB46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6488" y="4834789"/>
            <a:ext cx="2895600" cy="159616"/>
          </a:xfrm>
          <a:prstGeom prst="rect">
            <a:avLst/>
          </a:prstGeom>
        </p:spPr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86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8EB59-1D71-4341-8167-C53E1D4C973B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87253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673870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59218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103" y="428161"/>
            <a:ext cx="7961846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253" y="1594843"/>
            <a:ext cx="8030696" cy="2850156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406" y="4834789"/>
            <a:ext cx="1654282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1F5D854-43BD-7A47-B9A3-6C872AD2D06F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1560" y="4834789"/>
            <a:ext cx="2133600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" y="4673034"/>
            <a:ext cx="1255922" cy="4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2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57" r:id="rId4"/>
    <p:sldLayoutId id="2147483658" r:id="rId5"/>
    <p:sldLayoutId id="2147483659" r:id="rId6"/>
    <p:sldLayoutId id="2147483660" r:id="rId7"/>
    <p:sldLayoutId id="214748365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62" r:id="rId14"/>
    <p:sldLayoutId id="2147483661" r:id="rId15"/>
    <p:sldLayoutId id="2147483668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70" r:id="rId22"/>
    <p:sldLayoutId id="2147483671" r:id="rId2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176213" indent="-176213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452438" indent="-207963" algn="l" defTabSz="45085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2pPr>
      <a:lvl3pPr marL="627063" indent="-158750" algn="l" defTabSz="627063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804863" indent="-16192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4pPr>
      <a:lvl5pPr marL="987425" indent="-174625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6" userDrawn="1">
          <p15:clr>
            <a:srgbClr val="F26B43"/>
          </p15:clr>
        </p15:guide>
        <p15:guide id="2" pos="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ematikksenteret.no/l&#230;ringsressurser/grunnskole/fordeling-av-sjokoladekake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youtube.com/watch?v=hKX4RmVKlb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list.no/42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7C6ED480-E906-4274-B820-04CD134CF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77" y="240337"/>
            <a:ext cx="6217103" cy="46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1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D25FBCAA-90E6-2743-AF9B-F518C41BC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4477" y="1322880"/>
            <a:ext cx="5560043" cy="3263504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59CCD688-292E-554B-B9B0-1CBBFF37E813}"/>
              </a:ext>
            </a:extLst>
          </p:cNvPr>
          <p:cNvSpPr/>
          <p:nvPr/>
        </p:nvSpPr>
        <p:spPr>
          <a:xfrm>
            <a:off x="1424040" y="4765122"/>
            <a:ext cx="741067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350" dirty="0">
                <a:hlinkClick r:id="rId4"/>
              </a:rPr>
              <a:t>Kilde: https://www.matematikksenteret.no/læringsressurser/grunnskole/fordeling-av-sjokoladekaker</a:t>
            </a:r>
            <a:r>
              <a:rPr lang="nb-NO" sz="1350" dirty="0"/>
              <a:t> 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3DFC57E-C4C5-A644-B0BA-162FFD1A7008}"/>
              </a:ext>
            </a:extLst>
          </p:cNvPr>
          <p:cNvSpPr/>
          <p:nvPr/>
        </p:nvSpPr>
        <p:spPr>
          <a:xfrm>
            <a:off x="705182" y="603492"/>
            <a:ext cx="77336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350" i="1" dirty="0"/>
              <a:t>Elevene i en klasse er </a:t>
            </a:r>
            <a:r>
              <a:rPr lang="nb-NO" sz="1350" i="1" dirty="0" err="1"/>
              <a:t>pa</a:t>
            </a:r>
            <a:r>
              <a:rPr lang="nb-NO" sz="1350" i="1" dirty="0"/>
              <a:t>̊ skolekjøkkenet og baker sjokoladekaker. De tre guttene i klassen baker ei sjokoladekake, og de </a:t>
            </a:r>
            <a:r>
              <a:rPr lang="nb-NO" sz="1350" i="1" dirty="0" err="1"/>
              <a:t>åtte</a:t>
            </a:r>
            <a:r>
              <a:rPr lang="nb-NO" sz="1350" i="1" dirty="0"/>
              <a:t> jentene i klassen baker tre sjokoladekaker. Guttene deler sjokoladekaken likt mellom seg, og jentene deler sine tre sjokoladekaker likt mellom seg. Hvem </a:t>
            </a:r>
            <a:r>
              <a:rPr lang="nb-NO" sz="1350" i="1" dirty="0" err="1"/>
              <a:t>får</a:t>
            </a:r>
            <a:r>
              <a:rPr lang="nb-NO" sz="1350" i="1" dirty="0"/>
              <a:t> mest, ei jente eller en gutt? Hvor mye mer? </a:t>
            </a:r>
            <a:endParaRPr lang="nb-NO" sz="1350" dirty="0"/>
          </a:p>
        </p:txBody>
      </p:sp>
    </p:spTree>
    <p:extLst>
      <p:ext uri="{BB962C8B-B14F-4D97-AF65-F5344CB8AC3E}">
        <p14:creationId xmlns:p14="http://schemas.microsoft.com/office/powerpoint/2010/main" val="2854303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E4715F-8B0D-18FE-A757-63DF6056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59" y="1678855"/>
            <a:ext cx="7418078" cy="2317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AD8540-0CFA-3A95-9348-AD4D8AA9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18" y="362836"/>
            <a:ext cx="7961846" cy="857250"/>
          </a:xfrm>
        </p:spPr>
        <p:txBody>
          <a:bodyPr/>
          <a:lstStyle/>
          <a:p>
            <a:r>
              <a:rPr lang="nb-NO" dirty="0">
                <a:latin typeface="Calibri Light" panose="020F0302020204030204" pitchFamily="34" charset="0"/>
                <a:cs typeface="Calibri Light" panose="020F0302020204030204" pitchFamily="34" charset="0"/>
              </a:rPr>
              <a:t>Fire kort</a:t>
            </a:r>
          </a:p>
        </p:txBody>
      </p:sp>
    </p:spTree>
    <p:extLst>
      <p:ext uri="{BB962C8B-B14F-4D97-AF65-F5344CB8AC3E}">
        <p14:creationId xmlns:p14="http://schemas.microsoft.com/office/powerpoint/2010/main" val="64842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7AB0-6184-010D-3A9B-6E7DCB9A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Calibri Light" panose="020F0302020204030204" pitchFamily="34" charset="0"/>
                <a:cs typeface="Calibri Light" panose="020F0302020204030204" pitchFamily="34" charset="0"/>
              </a:rPr>
              <a:t>Fordeling av sjokoladekake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D25FBCAA-90E6-2743-AF9B-F518C41BC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4337" y="1285411"/>
            <a:ext cx="4854809" cy="28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2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D243752D-9CA1-EF8E-5DBB-F2CEF7FE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A08A-585C-46EF-8592-57F45CC5374E}" type="datetime1">
              <a:rPr lang="nb-NO" smtClean="0"/>
              <a:t>15.09.2022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B725D2F1-599A-A0F0-6267-3BE0DDBA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0B46176E-5844-9C26-EAC0-426DD14F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A4C6A-7394-4C90-A49F-09CD5777AC81}" type="slidenum">
              <a:rPr lang="nb-NO" smtClean="0"/>
              <a:t>13</a:t>
            </a:fld>
            <a:endParaRPr lang="nb-NO"/>
          </a:p>
        </p:txBody>
      </p:sp>
      <p:pic>
        <p:nvPicPr>
          <p:cNvPr id="1026" name="Picture 2" descr="Can you solve 3 Thieves crossing River Puzzle || 3 Thieves and Coins Bags -  YouTube">
            <a:extLst>
              <a:ext uri="{FF2B5EF4-FFF2-40B4-BE49-F238E27FC236}">
                <a16:creationId xmlns:a16="http://schemas.microsoft.com/office/drawing/2014/main" id="{AB36DDBB-C633-F4B3-7956-17049849A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7060223" cy="39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F8394F70-860B-0D33-8A6B-A9FEC81F8C2F}"/>
              </a:ext>
            </a:extLst>
          </p:cNvPr>
          <p:cNvSpPr txBox="1"/>
          <p:nvPr/>
        </p:nvSpPr>
        <p:spPr>
          <a:xfrm>
            <a:off x="2250831" y="3984575"/>
            <a:ext cx="573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hlinkClick r:id="rId4"/>
              </a:rPr>
              <a:t>https://www.youtube.com/watch?v=hKX4RmVKlb4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658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81DE9CA8-CA32-2DDD-C3C6-03105CDD6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2953474" y="-1117089"/>
            <a:ext cx="4687890" cy="7375481"/>
          </a:xfrm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2982035-4DA0-17D8-3643-F936FDDF1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A256DB0-56D8-7E61-FA6F-FDC14090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414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05F96-DC01-1C1C-B4A8-841BCA74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EA569-58BB-C3B1-0CC7-D1380898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15</a:t>
            </a:fld>
            <a:endParaRPr lang="nb-NO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FB7A06-7480-16C7-1AEA-DE85E009BF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22701" y="149095"/>
            <a:ext cx="5561502" cy="4984771"/>
          </a:xfrm>
        </p:spPr>
      </p:pic>
    </p:spTree>
    <p:extLst>
      <p:ext uri="{BB962C8B-B14F-4D97-AF65-F5344CB8AC3E}">
        <p14:creationId xmlns:p14="http://schemas.microsoft.com/office/powerpoint/2010/main" val="66941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3658" y="2329377"/>
            <a:ext cx="35643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700" b="1" dirty="0">
                <a:solidFill>
                  <a:srgbClr val="0070C0"/>
                </a:solidFill>
              </a:rPr>
              <a:t>WHERE TO START?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DC8521C-F2DC-40A1-8B0B-64D7ADE8C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48" y="0"/>
            <a:ext cx="26693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5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F749BB-736D-485A-A6F1-A13275F94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25" y="189750"/>
            <a:ext cx="2679750" cy="476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C3C53-5A78-4ACA-A40A-621A9947F5BB}"/>
              </a:ext>
            </a:extLst>
          </p:cNvPr>
          <p:cNvSpPr txBox="1"/>
          <p:nvPr/>
        </p:nvSpPr>
        <p:spPr>
          <a:xfrm rot="901786">
            <a:off x="5106093" y="820074"/>
            <a:ext cx="2724497" cy="110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b-NO" sz="1500" dirty="0">
                <a:latin typeface="Bradley Hand ITC" panose="03070402050302030203" pitchFamily="66" charset="0"/>
              </a:rPr>
              <a:t>Får du et spørsmål fordi du er i nærheten eller et stopp-å-tenke spørsmål: SMIL og gå videre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2520E-1DCB-4E15-A2CC-68DA89239B4D}"/>
              </a:ext>
            </a:extLst>
          </p:cNvPr>
          <p:cNvSpPr txBox="1"/>
          <p:nvPr/>
        </p:nvSpPr>
        <p:spPr>
          <a:xfrm>
            <a:off x="4968932" y="3640975"/>
            <a:ext cx="3784370" cy="1102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b-NO" sz="1500" dirty="0">
                <a:latin typeface="Bradley Hand ITC" panose="03070402050302030203" pitchFamily="66" charset="0"/>
              </a:rPr>
              <a:t>Når du har implementert denne strategien – snakk med elevene om ulike spørsmålstyper og hvilke spørsmål du vil svare på</a:t>
            </a:r>
          </a:p>
        </p:txBody>
      </p:sp>
    </p:spTree>
    <p:extLst>
      <p:ext uri="{BB962C8B-B14F-4D97-AF65-F5344CB8AC3E}">
        <p14:creationId xmlns:p14="http://schemas.microsoft.com/office/powerpoint/2010/main" val="88061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3BD2-4B7F-44B6-BEA4-42D83D5E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Utforske vertikale ikke-permanenter flater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C92E1-6062-48FF-AA7D-0D5D5C9F7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3 jobber sammen om oppgaven</a:t>
            </a:r>
          </a:p>
          <a:p>
            <a:r>
              <a:rPr lang="nb-NO" dirty="0"/>
              <a:t>1 observatør</a:t>
            </a:r>
          </a:p>
          <a:p>
            <a:endParaRPr lang="nb-NO" dirty="0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EA20E83-577D-48F8-89F6-B6B83FAD8B4C}"/>
              </a:ext>
            </a:extLst>
          </p:cNvPr>
          <p:cNvGraphicFramePr>
            <a:graphicFrameLocks/>
          </p:cNvGraphicFramePr>
          <p:nvPr/>
        </p:nvGraphicFramePr>
        <p:xfrm>
          <a:off x="628650" y="2752942"/>
          <a:ext cx="7747357" cy="1234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116">
                  <a:extLst>
                    <a:ext uri="{9D8B030D-6E8A-4147-A177-3AD203B41FA5}">
                      <a16:colId xmlns:a16="http://schemas.microsoft.com/office/drawing/2014/main" val="3033915628"/>
                    </a:ext>
                  </a:extLst>
                </a:gridCol>
                <a:gridCol w="988241">
                  <a:extLst>
                    <a:ext uri="{9D8B030D-6E8A-4147-A177-3AD203B41FA5}">
                      <a16:colId xmlns:a16="http://schemas.microsoft.com/office/drawing/2014/main" val="159658364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nb-NO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nb-NO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314016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nb-NO" sz="1400" dirty="0"/>
                        <a:t>Tid før gruppen begynner å diskutere oppgaven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b-NO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1281999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nb-NO" sz="1400" dirty="0"/>
                        <a:t>Tid før gruppen begynner å skrive første «tenkende»  notasjon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b-NO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12761465"/>
                  </a:ext>
                </a:extLst>
              </a:tr>
              <a:tr h="388923">
                <a:tc>
                  <a:txBody>
                    <a:bodyPr/>
                    <a:lstStyle/>
                    <a:p>
                      <a:r>
                        <a:rPr lang="nb-NO" sz="1400" dirty="0"/>
                        <a:t>Tid gruppen er villig til å jobbe med oppgaven uten veiledning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b-NO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74587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61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30ED79A-FA21-79BF-EB0D-38E5866E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 elva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CAD5AE7-EB5F-4BD6-9B43-8D95F90F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3" y="1594843"/>
            <a:ext cx="3430832" cy="2660634"/>
          </a:xfrm>
        </p:spPr>
        <p:txBody>
          <a:bodyPr/>
          <a:lstStyle/>
          <a:p>
            <a:r>
              <a:rPr lang="nb-NO" dirty="0"/>
              <a:t>40 elever skal over ei stor elv. På en stor, langsom båt er det plass til 15 elever hver tur. På en liten, rask båt er det plass til 4 elever per tur. Hvordan kommer elevene seg over? 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85FAB3B-C6F8-7C0C-1DF5-E90D0C97E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3A42-6A4E-1F47-BEF9-20A0978B421A}" type="datetime1">
              <a:rPr lang="nb-NO" smtClean="0"/>
              <a:t>15.09.2022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7FF1BBF-8A40-8F5A-9B90-F6CB8DE2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5</a:t>
            </a:fld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707D4C2-01B6-B67E-53AF-6415D28C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07" y="1670538"/>
            <a:ext cx="2594393" cy="34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6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31"/>
                    </a14:imgEffect>
                    <a14:imgEffect>
                      <a14:saturation sat="195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34" y="-759744"/>
            <a:ext cx="9167634" cy="606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7374" y="1496182"/>
            <a:ext cx="6329662" cy="12369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sz="2700" b="1" dirty="0">
                <a:solidFill>
                  <a:schemeClr val="bg1"/>
                </a:solidFill>
              </a:rPr>
              <a:t>If 6 cats can kill 6 rats in 6 minutes, how many cats are required to kill 100 rats in 50 minutes? </a:t>
            </a:r>
          </a:p>
          <a:p>
            <a:pPr marL="0" indent="0" algn="r">
              <a:buNone/>
            </a:pPr>
            <a:r>
              <a:rPr lang="en-CA" sz="2700" b="1" i="1" dirty="0">
                <a:solidFill>
                  <a:schemeClr val="bg1"/>
                </a:solidFill>
              </a:rPr>
              <a:t>- Lewis Carroll</a:t>
            </a:r>
          </a:p>
        </p:txBody>
      </p:sp>
    </p:spTree>
    <p:extLst>
      <p:ext uri="{BB962C8B-B14F-4D97-AF65-F5344CB8AC3E}">
        <p14:creationId xmlns:p14="http://schemas.microsoft.com/office/powerpoint/2010/main" val="40217731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7AB0-6184-010D-3A9B-6E7DCB9A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Calibri Light" panose="020F0302020204030204" pitchFamily="34" charset="0"/>
                <a:cs typeface="Calibri Light" panose="020F0302020204030204" pitchFamily="34" charset="0"/>
              </a:rPr>
              <a:t>Småkaker i boksen</a:t>
            </a:r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790A5A36-F918-623D-623B-1169F9F41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103" y="1059832"/>
            <a:ext cx="4867518" cy="3655507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6CCDE1C-9267-9BAB-1724-17A93BDDA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678" y="1132404"/>
            <a:ext cx="2529348" cy="30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7AB0-6184-010D-3A9B-6E7DCB9A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Calibri Light" panose="020F0302020204030204" pitchFamily="34" charset="0"/>
                <a:cs typeface="Calibri Light" panose="020F0302020204030204" pitchFamily="34" charset="0"/>
              </a:rPr>
              <a:t>Småkaker i boksen</a:t>
            </a:r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790A5A36-F918-623D-623B-1169F9F41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821" y="1285411"/>
            <a:ext cx="4019205" cy="3018424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6CCDE1C-9267-9BAB-1724-17A93BDDA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779" y="227118"/>
            <a:ext cx="720812" cy="857251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F2755C10-1341-B271-06E3-6305A83ACDD7}"/>
              </a:ext>
            </a:extLst>
          </p:cNvPr>
          <p:cNvSpPr txBox="1"/>
          <p:nvPr/>
        </p:nvSpPr>
        <p:spPr>
          <a:xfrm>
            <a:off x="5096154" y="631207"/>
            <a:ext cx="38104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Lisa, Nicolai og Mattias var på overnattingsbesøk hos bestefar og bestemor. Der var det en boks med mange kaker. Barnebarna skulle få kaker dagen etter.</a:t>
            </a:r>
          </a:p>
          <a:p>
            <a:pPr algn="l"/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Da Lisa hadde lagt seg, klarte ikke Nicolai å vente lenger. Han fant kakeboksen og tok </a:t>
            </a:r>
            <a:r>
              <a:rPr lang="nb-NO" b="0" i="0" dirty="0">
                <a:solidFill>
                  <a:srgbClr val="313233"/>
                </a:solidFill>
                <a:effectLst/>
                <a:latin typeface="MJXc-TeX-main-R"/>
              </a:rPr>
              <a:t>1/5</a:t>
            </a:r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 av kakene. Før Mattias skulle legge seg tok han </a:t>
            </a:r>
            <a:r>
              <a:rPr lang="nb-NO" b="0" i="0" dirty="0">
                <a:solidFill>
                  <a:srgbClr val="313233"/>
                </a:solidFill>
                <a:effectLst/>
                <a:latin typeface="MJXc-TeX-main-R"/>
              </a:rPr>
              <a:t>1/</a:t>
            </a:r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4 av kakene som da var i boksen. Lille Lisa var tidlig oppe og tok to kaker. Da bestemor kom, så hun at det bare var 22 kaker igjen.</a:t>
            </a:r>
          </a:p>
          <a:p>
            <a:pPr algn="l"/>
            <a:r>
              <a:rPr lang="nb-NO" b="0" i="0" dirty="0">
                <a:solidFill>
                  <a:srgbClr val="313233"/>
                </a:solidFill>
                <a:effectLst/>
                <a:latin typeface="Woodford Bourne"/>
              </a:rPr>
              <a:t>Hvor mange kaker hadde det vært i boksen?</a:t>
            </a:r>
          </a:p>
        </p:txBody>
      </p:sp>
    </p:spTree>
    <p:extLst>
      <p:ext uri="{BB962C8B-B14F-4D97-AF65-F5344CB8AC3E}">
        <p14:creationId xmlns:p14="http://schemas.microsoft.com/office/powerpoint/2010/main" val="99001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37A807-05E6-DF4E-24FE-4CB3C6BA284B}"/>
              </a:ext>
            </a:extLst>
          </p:cNvPr>
          <p:cNvSpPr txBox="1"/>
          <p:nvPr/>
        </p:nvSpPr>
        <p:spPr>
          <a:xfrm>
            <a:off x="520065" y="2597713"/>
            <a:ext cx="38359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1350" dirty="0">
                <a:solidFill>
                  <a:srgbClr val="313233"/>
                </a:solidFill>
                <a:latin typeface="Woodford Bourne"/>
              </a:rPr>
              <a:t>Bruk fire kort med verdi 1 – 4.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1350" dirty="0">
                <a:solidFill>
                  <a:srgbClr val="313233"/>
                </a:solidFill>
                <a:latin typeface="Woodford Bourne"/>
              </a:rPr>
              <a:t> Den ene spilleren er A, den andre er 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1350" dirty="0">
                <a:solidFill>
                  <a:srgbClr val="313233"/>
                </a:solidFill>
                <a:latin typeface="Woodford Bourne"/>
              </a:rPr>
              <a:t> A blander kortene.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1350" dirty="0">
                <a:solidFill>
                  <a:srgbClr val="313233"/>
                </a:solidFill>
                <a:latin typeface="Woodford Bourne"/>
              </a:rPr>
              <a:t> B trekker to kort.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1350" dirty="0">
                <a:solidFill>
                  <a:srgbClr val="313233"/>
                </a:solidFill>
                <a:latin typeface="Woodford Bourne"/>
              </a:rPr>
              <a:t> A vinner om summen er et partall.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1350" dirty="0">
                <a:solidFill>
                  <a:srgbClr val="313233"/>
                </a:solidFill>
                <a:latin typeface="Woodford Bourne"/>
              </a:rPr>
              <a:t> B vinner om summen er et oddetall.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1350" dirty="0">
                <a:solidFill>
                  <a:srgbClr val="313233"/>
                </a:solidFill>
                <a:latin typeface="Woodford Bourne"/>
              </a:rPr>
              <a:t> Spill minst 10 ganger uten å bytte rolle som A og 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1350" dirty="0">
                <a:solidFill>
                  <a:srgbClr val="313233"/>
                </a:solidFill>
                <a:latin typeface="Woodford Bourne"/>
              </a:rPr>
              <a:t> Noter resultatet for hver gang.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4715F-8B0D-18FE-A757-63DF6056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88" y="349044"/>
            <a:ext cx="6150769" cy="19216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58D0AD-AE09-357D-B401-6DCD68BB79C0}"/>
              </a:ext>
            </a:extLst>
          </p:cNvPr>
          <p:cNvSpPr txBox="1"/>
          <p:nvPr/>
        </p:nvSpPr>
        <p:spPr>
          <a:xfrm>
            <a:off x="4604004" y="2968728"/>
            <a:ext cx="4055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1350" dirty="0">
                <a:solidFill>
                  <a:srgbClr val="313233"/>
                </a:solidFill>
                <a:latin typeface="Woodford Bourne"/>
              </a:rPr>
              <a:t>Er spillet rettferdig? Hvorfor / hvorfor ikke?</a:t>
            </a:r>
          </a:p>
          <a:p>
            <a:pPr algn="l"/>
            <a:endParaRPr lang="nb-NO" sz="1350" dirty="0">
              <a:solidFill>
                <a:srgbClr val="313233"/>
              </a:solidFill>
              <a:latin typeface="Woodford Bourne"/>
            </a:endParaRPr>
          </a:p>
          <a:p>
            <a:pPr algn="l"/>
            <a:r>
              <a:rPr lang="nb-NO" sz="1350" dirty="0">
                <a:solidFill>
                  <a:srgbClr val="313233"/>
                </a:solidFill>
                <a:latin typeface="Woodford Bourne"/>
              </a:rPr>
              <a:t>Hvis du mener at spillet ikke er rettferdig, kan du foreslå en endring i kortene som gjør det rettferdig?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D1747-C0B5-20E6-12BF-6BC2FE6B0D7F}"/>
              </a:ext>
            </a:extLst>
          </p:cNvPr>
          <p:cNvSpPr txBox="1"/>
          <p:nvPr/>
        </p:nvSpPr>
        <p:spPr>
          <a:xfrm>
            <a:off x="1267721" y="4703829"/>
            <a:ext cx="458800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1350" dirty="0">
                <a:solidFill>
                  <a:srgbClr val="313233"/>
                </a:solidFill>
                <a:latin typeface="Woodford Bourne"/>
              </a:rPr>
              <a:t>Kilde: </a:t>
            </a:r>
            <a:r>
              <a:rPr lang="nb-NO" sz="1350" dirty="0">
                <a:solidFill>
                  <a:srgbClr val="313233"/>
                </a:solidFill>
                <a:latin typeface="Woodford Bourne"/>
                <a:hlinkClick r:id="rId3"/>
              </a:rPr>
              <a:t>https://mattelist.no/424</a:t>
            </a:r>
            <a:r>
              <a:rPr lang="nb-NO" sz="1350" dirty="0">
                <a:solidFill>
                  <a:srgbClr val="313233"/>
                </a:solidFill>
                <a:latin typeface="Woodford Bourn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4235818"/>
      </p:ext>
    </p:extLst>
  </p:cSld>
  <p:clrMapOvr>
    <a:masterClrMapping/>
  </p:clrMapOvr>
</p:sld>
</file>

<file path=ppt/theme/theme1.xml><?xml version="1.0" encoding="utf-8"?>
<a:theme xmlns:a="http://schemas.openxmlformats.org/drawingml/2006/main" name="USN Bokmål">
  <a:themeElements>
    <a:clrScheme name="Custom 39">
      <a:dk1>
        <a:srgbClr val="252525"/>
      </a:dk1>
      <a:lt1>
        <a:sysClr val="window" lastClr="FFFFFF"/>
      </a:lt1>
      <a:dk2>
        <a:srgbClr val="7E9492"/>
      </a:dk2>
      <a:lt2>
        <a:srgbClr val="D6E0E3"/>
      </a:lt2>
      <a:accent1>
        <a:srgbClr val="4B4CAD"/>
      </a:accent1>
      <a:accent2>
        <a:srgbClr val="3BAFA2"/>
      </a:accent2>
      <a:accent3>
        <a:srgbClr val="00978A"/>
      </a:accent3>
      <a:accent4>
        <a:srgbClr val="FFD240"/>
      </a:accent4>
      <a:accent5>
        <a:srgbClr val="D64349"/>
      </a:accent5>
      <a:accent6>
        <a:srgbClr val="27B2D0"/>
      </a:accent6>
      <a:hlink>
        <a:srgbClr val="005B9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2247431-3E2A-4F62-B5FC-7BAC169337D2}" vid="{B416DA83-C05D-41FB-B756-3651B1252A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47F4A8591BAE4887390828C908A139" ma:contentTypeVersion="0" ma:contentTypeDescription="Create a new document." ma:contentTypeScope="" ma:versionID="22fb0fe8b5e48c2f2b753f978c77424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771FFC-CA32-4E24-B141-67F55EBD35C9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838FA4-CDF1-4F16-A58B-FD7CBCE36F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6A62C7-A00E-4807-9B5C-11A5949BDA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Standardpresentasjon bokmal</Template>
  <TotalTime>126</TotalTime>
  <Words>816</Words>
  <Application>Microsoft Office PowerPoint</Application>
  <PresentationFormat>Skjermfremvisning (16:9)</PresentationFormat>
  <Paragraphs>67</Paragraphs>
  <Slides>15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24" baseType="lpstr">
      <vt:lpstr>Arial</vt:lpstr>
      <vt:lpstr>Bradley Hand ITC</vt:lpstr>
      <vt:lpstr>Calibri</vt:lpstr>
      <vt:lpstr>Calibri Light</vt:lpstr>
      <vt:lpstr>MJXc-TeX-main-R</vt:lpstr>
      <vt:lpstr>Roboto</vt:lpstr>
      <vt:lpstr>Times New Roman</vt:lpstr>
      <vt:lpstr>Woodford Bourne</vt:lpstr>
      <vt:lpstr>USN Bokmål</vt:lpstr>
      <vt:lpstr>PowerPoint-presentasjon</vt:lpstr>
      <vt:lpstr>PowerPoint-presentasjon</vt:lpstr>
      <vt:lpstr>PowerPoint-presentasjon</vt:lpstr>
      <vt:lpstr>Utforske vertikale ikke-permanenter flater</vt:lpstr>
      <vt:lpstr>Over elva</vt:lpstr>
      <vt:lpstr>PowerPoint-presentasjon</vt:lpstr>
      <vt:lpstr>Småkaker i boksen</vt:lpstr>
      <vt:lpstr>Småkaker i boksen</vt:lpstr>
      <vt:lpstr>PowerPoint-presentasjon</vt:lpstr>
      <vt:lpstr>PowerPoint-presentasjon</vt:lpstr>
      <vt:lpstr>Fire kort</vt:lpstr>
      <vt:lpstr>Fordeling av sjokoladekake</vt:lpstr>
      <vt:lpstr>PowerPoint-presentasjon</vt:lpstr>
      <vt:lpstr>PowerPoint-presentasjon</vt:lpstr>
      <vt:lpstr>PowerPoint-presentasjon</vt:lpstr>
    </vt:vector>
  </TitlesOfParts>
  <Company>USN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Utforske vertikale ikke-permanenter flater</dc:title>
  <dc:creator>Viggo Andersen</dc:creator>
  <cp:lastModifiedBy>Viggo Andersen</cp:lastModifiedBy>
  <cp:revision>1</cp:revision>
  <cp:lastPrinted>2015-12-11T15:19:02Z</cp:lastPrinted>
  <dcterms:created xsi:type="dcterms:W3CDTF">2022-09-15T01:01:54Z</dcterms:created>
  <dcterms:modified xsi:type="dcterms:W3CDTF">2022-09-15T03:08:46Z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